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2" r:id="rId1"/>
  </p:sldMasterIdLst>
  <p:sldIdLst>
    <p:sldId id="26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9" r:id="rId11"/>
    <p:sldId id="264" r:id="rId12"/>
    <p:sldId id="270" r:id="rId13"/>
    <p:sldId id="272" r:id="rId14"/>
    <p:sldId id="271" r:id="rId15"/>
    <p:sldId id="266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513"/>
  </p:normalViewPr>
  <p:slideViewPr>
    <p:cSldViewPr snapToGrid="0" snapToObjects="1">
      <p:cViewPr varScale="1">
        <p:scale>
          <a:sx n="90" d="100"/>
          <a:sy n="90" d="100"/>
        </p:scale>
        <p:origin x="23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100A5B-A4C7-4540-94AE-5D485750DBA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D9E7AE7-D4B7-4D60-B70A-226BAB7176F3}">
      <dgm:prSet/>
      <dgm:spPr/>
      <dgm:t>
        <a:bodyPr/>
        <a:lstStyle/>
        <a:p>
          <a:r>
            <a:rPr lang="en-US"/>
            <a:t>Name : Mike Mico</a:t>
          </a:r>
        </a:p>
      </dgm:t>
    </dgm:pt>
    <dgm:pt modelId="{7826102E-912F-4A0F-8A66-10BB6340688B}" type="parTrans" cxnId="{60B5D846-9A47-4E5C-88DF-15A610D50AA3}">
      <dgm:prSet/>
      <dgm:spPr/>
      <dgm:t>
        <a:bodyPr/>
        <a:lstStyle/>
        <a:p>
          <a:endParaRPr lang="en-US"/>
        </a:p>
      </dgm:t>
    </dgm:pt>
    <dgm:pt modelId="{9860A4A6-BF6D-42AC-9A59-97E737E14005}" type="sibTrans" cxnId="{60B5D846-9A47-4E5C-88DF-15A610D50AA3}">
      <dgm:prSet/>
      <dgm:spPr/>
      <dgm:t>
        <a:bodyPr/>
        <a:lstStyle/>
        <a:p>
          <a:endParaRPr lang="en-US"/>
        </a:p>
      </dgm:t>
    </dgm:pt>
    <dgm:pt modelId="{8479A362-6FF7-4DDD-9355-4A13FF5A2631}">
      <dgm:prSet/>
      <dgm:spPr/>
      <dgm:t>
        <a:bodyPr/>
        <a:lstStyle/>
        <a:p>
          <a:r>
            <a:rPr lang="en-US"/>
            <a:t>Student Id: 3685120</a:t>
          </a:r>
        </a:p>
      </dgm:t>
    </dgm:pt>
    <dgm:pt modelId="{6DD069D5-CBE2-4D2B-801D-06838953307B}" type="parTrans" cxnId="{5724B02D-6EBE-41DD-916E-BD6F16DBF6C7}">
      <dgm:prSet/>
      <dgm:spPr/>
      <dgm:t>
        <a:bodyPr/>
        <a:lstStyle/>
        <a:p>
          <a:endParaRPr lang="en-US"/>
        </a:p>
      </dgm:t>
    </dgm:pt>
    <dgm:pt modelId="{9E2E77A1-AAE5-4655-9786-DBF31AF9C083}" type="sibTrans" cxnId="{5724B02D-6EBE-41DD-916E-BD6F16DBF6C7}">
      <dgm:prSet/>
      <dgm:spPr/>
      <dgm:t>
        <a:bodyPr/>
        <a:lstStyle/>
        <a:p>
          <a:endParaRPr lang="en-US"/>
        </a:p>
      </dgm:t>
    </dgm:pt>
    <dgm:pt modelId="{E03E529E-F91A-4E2C-966E-1AA65280BCEF}" type="pres">
      <dgm:prSet presAssocID="{D4100A5B-A4C7-4540-94AE-5D485750DBA9}" presName="root" presStyleCnt="0">
        <dgm:presLayoutVars>
          <dgm:dir/>
          <dgm:resizeHandles val="exact"/>
        </dgm:presLayoutVars>
      </dgm:prSet>
      <dgm:spPr/>
    </dgm:pt>
    <dgm:pt modelId="{E12D9A09-5034-4004-8922-CA918738125B}" type="pres">
      <dgm:prSet presAssocID="{6D9E7AE7-D4B7-4D60-B70A-226BAB7176F3}" presName="compNode" presStyleCnt="0"/>
      <dgm:spPr/>
    </dgm:pt>
    <dgm:pt modelId="{020D96B9-33FC-4CEF-BA66-C82DADD1700F}" type="pres">
      <dgm:prSet presAssocID="{6D9E7AE7-D4B7-4D60-B70A-226BAB7176F3}" presName="bgRect" presStyleLbl="bgShp" presStyleIdx="0" presStyleCnt="2"/>
      <dgm:spPr/>
    </dgm:pt>
    <dgm:pt modelId="{F1BAAA5B-1E1C-4DAF-A0C1-0A671190401B}" type="pres">
      <dgm:prSet presAssocID="{6D9E7AE7-D4B7-4D60-B70A-226BAB7176F3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"/>
        </a:ext>
      </dgm:extLst>
    </dgm:pt>
    <dgm:pt modelId="{76194D12-6E68-448C-9D79-A0A526CD3C6B}" type="pres">
      <dgm:prSet presAssocID="{6D9E7AE7-D4B7-4D60-B70A-226BAB7176F3}" presName="spaceRect" presStyleCnt="0"/>
      <dgm:spPr/>
    </dgm:pt>
    <dgm:pt modelId="{12477CC0-644D-4403-BC1C-A6A55B0A5D60}" type="pres">
      <dgm:prSet presAssocID="{6D9E7AE7-D4B7-4D60-B70A-226BAB7176F3}" presName="parTx" presStyleLbl="revTx" presStyleIdx="0" presStyleCnt="2">
        <dgm:presLayoutVars>
          <dgm:chMax val="0"/>
          <dgm:chPref val="0"/>
        </dgm:presLayoutVars>
      </dgm:prSet>
      <dgm:spPr/>
    </dgm:pt>
    <dgm:pt modelId="{1634813A-C7C9-45DB-80FA-9ADD9F872D38}" type="pres">
      <dgm:prSet presAssocID="{9860A4A6-BF6D-42AC-9A59-97E737E14005}" presName="sibTrans" presStyleCnt="0"/>
      <dgm:spPr/>
    </dgm:pt>
    <dgm:pt modelId="{8B44BD93-F4A8-4967-8DE7-C811F5F56EAC}" type="pres">
      <dgm:prSet presAssocID="{8479A362-6FF7-4DDD-9355-4A13FF5A2631}" presName="compNode" presStyleCnt="0"/>
      <dgm:spPr/>
    </dgm:pt>
    <dgm:pt modelId="{5548A716-977D-40DC-AA35-32B437331E54}" type="pres">
      <dgm:prSet presAssocID="{8479A362-6FF7-4DDD-9355-4A13FF5A2631}" presName="bgRect" presStyleLbl="bgShp" presStyleIdx="1" presStyleCnt="2"/>
      <dgm:spPr/>
    </dgm:pt>
    <dgm:pt modelId="{7C9A54EB-E290-40F0-8F33-FC523FBB5577}" type="pres">
      <dgm:prSet presAssocID="{8479A362-6FF7-4DDD-9355-4A13FF5A263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mployee Badge"/>
        </a:ext>
      </dgm:extLst>
    </dgm:pt>
    <dgm:pt modelId="{E83AF21A-EC4D-4C4D-8E25-588B418C40FE}" type="pres">
      <dgm:prSet presAssocID="{8479A362-6FF7-4DDD-9355-4A13FF5A2631}" presName="spaceRect" presStyleCnt="0"/>
      <dgm:spPr/>
    </dgm:pt>
    <dgm:pt modelId="{62B8C36B-2D6C-49A0-BCCD-7FDA5E8EEEC6}" type="pres">
      <dgm:prSet presAssocID="{8479A362-6FF7-4DDD-9355-4A13FF5A2631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5724B02D-6EBE-41DD-916E-BD6F16DBF6C7}" srcId="{D4100A5B-A4C7-4540-94AE-5D485750DBA9}" destId="{8479A362-6FF7-4DDD-9355-4A13FF5A2631}" srcOrd="1" destOrd="0" parTransId="{6DD069D5-CBE2-4D2B-801D-06838953307B}" sibTransId="{9E2E77A1-AAE5-4655-9786-DBF31AF9C083}"/>
    <dgm:cxn modelId="{60B5D846-9A47-4E5C-88DF-15A610D50AA3}" srcId="{D4100A5B-A4C7-4540-94AE-5D485750DBA9}" destId="{6D9E7AE7-D4B7-4D60-B70A-226BAB7176F3}" srcOrd="0" destOrd="0" parTransId="{7826102E-912F-4A0F-8A66-10BB6340688B}" sibTransId="{9860A4A6-BF6D-42AC-9A59-97E737E14005}"/>
    <dgm:cxn modelId="{D37EDB58-4900-47D9-B326-DF1CA44A96EA}" type="presOf" srcId="{6D9E7AE7-D4B7-4D60-B70A-226BAB7176F3}" destId="{12477CC0-644D-4403-BC1C-A6A55B0A5D60}" srcOrd="0" destOrd="0" presId="urn:microsoft.com/office/officeart/2018/2/layout/IconVerticalSolidList"/>
    <dgm:cxn modelId="{C1BD2EC0-831D-4C97-8514-DB48EE647BF4}" type="presOf" srcId="{8479A362-6FF7-4DDD-9355-4A13FF5A2631}" destId="{62B8C36B-2D6C-49A0-BCCD-7FDA5E8EEEC6}" srcOrd="0" destOrd="0" presId="urn:microsoft.com/office/officeart/2018/2/layout/IconVerticalSolidList"/>
    <dgm:cxn modelId="{912E23E3-2B36-4849-8814-9DE5F13AFD73}" type="presOf" srcId="{D4100A5B-A4C7-4540-94AE-5D485750DBA9}" destId="{E03E529E-F91A-4E2C-966E-1AA65280BCEF}" srcOrd="0" destOrd="0" presId="urn:microsoft.com/office/officeart/2018/2/layout/IconVerticalSolidList"/>
    <dgm:cxn modelId="{9E5895F6-93E3-4A77-8DD1-9F2CEE2D816A}" type="presParOf" srcId="{E03E529E-F91A-4E2C-966E-1AA65280BCEF}" destId="{E12D9A09-5034-4004-8922-CA918738125B}" srcOrd="0" destOrd="0" presId="urn:microsoft.com/office/officeart/2018/2/layout/IconVerticalSolidList"/>
    <dgm:cxn modelId="{DD424833-631B-443C-BB47-6EA6A32DE8D1}" type="presParOf" srcId="{E12D9A09-5034-4004-8922-CA918738125B}" destId="{020D96B9-33FC-4CEF-BA66-C82DADD1700F}" srcOrd="0" destOrd="0" presId="urn:microsoft.com/office/officeart/2018/2/layout/IconVerticalSolidList"/>
    <dgm:cxn modelId="{53A3182B-E8D0-4230-8D91-F01D13665940}" type="presParOf" srcId="{E12D9A09-5034-4004-8922-CA918738125B}" destId="{F1BAAA5B-1E1C-4DAF-A0C1-0A671190401B}" srcOrd="1" destOrd="0" presId="urn:microsoft.com/office/officeart/2018/2/layout/IconVerticalSolidList"/>
    <dgm:cxn modelId="{FEF68A13-C846-4599-B7A7-15D12546B1FE}" type="presParOf" srcId="{E12D9A09-5034-4004-8922-CA918738125B}" destId="{76194D12-6E68-448C-9D79-A0A526CD3C6B}" srcOrd="2" destOrd="0" presId="urn:microsoft.com/office/officeart/2018/2/layout/IconVerticalSolidList"/>
    <dgm:cxn modelId="{F740ED33-3147-47D6-82B2-019AFCC348A6}" type="presParOf" srcId="{E12D9A09-5034-4004-8922-CA918738125B}" destId="{12477CC0-644D-4403-BC1C-A6A55B0A5D60}" srcOrd="3" destOrd="0" presId="urn:microsoft.com/office/officeart/2018/2/layout/IconVerticalSolidList"/>
    <dgm:cxn modelId="{944DC0CC-81BF-4BC5-ACE5-06D2EBED7617}" type="presParOf" srcId="{E03E529E-F91A-4E2C-966E-1AA65280BCEF}" destId="{1634813A-C7C9-45DB-80FA-9ADD9F872D38}" srcOrd="1" destOrd="0" presId="urn:microsoft.com/office/officeart/2018/2/layout/IconVerticalSolidList"/>
    <dgm:cxn modelId="{3FFAD9ED-B63C-4A89-90DA-5823FFDC0E70}" type="presParOf" srcId="{E03E529E-F91A-4E2C-966E-1AA65280BCEF}" destId="{8B44BD93-F4A8-4967-8DE7-C811F5F56EAC}" srcOrd="2" destOrd="0" presId="urn:microsoft.com/office/officeart/2018/2/layout/IconVerticalSolidList"/>
    <dgm:cxn modelId="{92876002-DA1B-4B47-B204-9670DDE21499}" type="presParOf" srcId="{8B44BD93-F4A8-4967-8DE7-C811F5F56EAC}" destId="{5548A716-977D-40DC-AA35-32B437331E54}" srcOrd="0" destOrd="0" presId="urn:microsoft.com/office/officeart/2018/2/layout/IconVerticalSolidList"/>
    <dgm:cxn modelId="{1FF667D0-0D91-4D0C-A005-BA2177697AFD}" type="presParOf" srcId="{8B44BD93-F4A8-4967-8DE7-C811F5F56EAC}" destId="{7C9A54EB-E290-40F0-8F33-FC523FBB5577}" srcOrd="1" destOrd="0" presId="urn:microsoft.com/office/officeart/2018/2/layout/IconVerticalSolidList"/>
    <dgm:cxn modelId="{73E8DAD3-1414-433A-AE88-8866027FBF7A}" type="presParOf" srcId="{8B44BD93-F4A8-4967-8DE7-C811F5F56EAC}" destId="{E83AF21A-EC4D-4C4D-8E25-588B418C40FE}" srcOrd="2" destOrd="0" presId="urn:microsoft.com/office/officeart/2018/2/layout/IconVerticalSolidList"/>
    <dgm:cxn modelId="{6E9EB0C0-9F9D-4BDD-8BE3-7FF550D8A0F8}" type="presParOf" srcId="{8B44BD93-F4A8-4967-8DE7-C811F5F56EAC}" destId="{62B8C36B-2D6C-49A0-BCCD-7FDA5E8EEEC6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20D96B9-33FC-4CEF-BA66-C82DADD1700F}">
      <dsp:nvSpPr>
        <dsp:cNvPr id="0" name=""/>
        <dsp:cNvSpPr/>
      </dsp:nvSpPr>
      <dsp:spPr>
        <a:xfrm>
          <a:off x="0" y="935910"/>
          <a:ext cx="6408738" cy="17278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BAAA5B-1E1C-4DAF-A0C1-0A671190401B}">
      <dsp:nvSpPr>
        <dsp:cNvPr id="0" name=""/>
        <dsp:cNvSpPr/>
      </dsp:nvSpPr>
      <dsp:spPr>
        <a:xfrm>
          <a:off x="522670" y="1324673"/>
          <a:ext cx="950309" cy="95030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477CC0-644D-4403-BC1C-A6A55B0A5D60}">
      <dsp:nvSpPr>
        <dsp:cNvPr id="0" name=""/>
        <dsp:cNvSpPr/>
      </dsp:nvSpPr>
      <dsp:spPr>
        <a:xfrm>
          <a:off x="1995649" y="935910"/>
          <a:ext cx="4413088" cy="17278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63" tIns="182863" rIns="182863" bIns="18286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Name : Mike Mico</a:t>
          </a:r>
        </a:p>
      </dsp:txBody>
      <dsp:txXfrm>
        <a:off x="1995649" y="935910"/>
        <a:ext cx="4413088" cy="1727835"/>
      </dsp:txXfrm>
    </dsp:sp>
    <dsp:sp modelId="{5548A716-977D-40DC-AA35-32B437331E54}">
      <dsp:nvSpPr>
        <dsp:cNvPr id="0" name=""/>
        <dsp:cNvSpPr/>
      </dsp:nvSpPr>
      <dsp:spPr>
        <a:xfrm>
          <a:off x="0" y="3095704"/>
          <a:ext cx="6408738" cy="17278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9A54EB-E290-40F0-8F33-FC523FBB5577}">
      <dsp:nvSpPr>
        <dsp:cNvPr id="0" name=""/>
        <dsp:cNvSpPr/>
      </dsp:nvSpPr>
      <dsp:spPr>
        <a:xfrm>
          <a:off x="522670" y="3484467"/>
          <a:ext cx="950309" cy="95030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B8C36B-2D6C-49A0-BCCD-7FDA5E8EEEC6}">
      <dsp:nvSpPr>
        <dsp:cNvPr id="0" name=""/>
        <dsp:cNvSpPr/>
      </dsp:nvSpPr>
      <dsp:spPr>
        <a:xfrm>
          <a:off x="1995649" y="3095704"/>
          <a:ext cx="4413088" cy="17278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63" tIns="182863" rIns="182863" bIns="182863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Student Id: 3685120</a:t>
          </a:r>
        </a:p>
      </dsp:txBody>
      <dsp:txXfrm>
        <a:off x="1995649" y="3095704"/>
        <a:ext cx="4413088" cy="17278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sv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46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484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20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923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5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757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669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5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716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98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796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4/20/22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2519691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topics.worldbank.org/debt/ids/countryanalytical/chn/counterpartarea/wld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.worldbank.org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1C8C0F4-5C44-4C3F-B321-5CB3E2BABC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F039A9-6AE4-DE46-8720-7F6B1A0AD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4500561" cy="5759450"/>
          </a:xfrm>
        </p:spPr>
        <p:txBody>
          <a:bodyPr vert="horz" lIns="91440" tIns="45720" rIns="91440" bIns="45720" rtlCol="0" anchor="t">
            <a:normAutofit/>
          </a:bodyPr>
          <a:lstStyle/>
          <a:p>
            <a:br>
              <a:rPr lang="en-US" sz="7500"/>
            </a:br>
            <a:r>
              <a:rPr lang="en-US" sz="7500"/>
              <a:t>FINAL PROJECT</a:t>
            </a:r>
            <a:br>
              <a:rPr lang="en-US" sz="7500"/>
            </a:br>
            <a:r>
              <a:rPr lang="en-US" sz="7500"/>
              <a:t>cs 2704</a:t>
            </a:r>
            <a:br>
              <a:rPr lang="en-US" sz="7500"/>
            </a:br>
            <a:endParaRPr lang="en-US" sz="7500"/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558AAAD2-1D2A-63DD-9880-1872830C2D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0888783"/>
              </p:ext>
            </p:extLst>
          </p:nvPr>
        </p:nvGraphicFramePr>
        <p:xfrm>
          <a:off x="5232400" y="540000"/>
          <a:ext cx="6408738" cy="57594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83518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roup 48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29" name="Rectangle 4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0" name="Oval 5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1" name="Oval 5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32" name="Rectangle 5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3" name="Rectangle 5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34" name="Rectangle 5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5" name="Rectangle 5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36" name="Rectangle 5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7" name="Rectangle 60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138" name="Rectangle 62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6645F1-D0DA-6020-5EBE-64D6357ED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5125"/>
            <a:ext cx="4500562" cy="57677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6800"/>
              <a:t>SCATTER PLOT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9027B3-2E24-B689-6D84-D4948DEC9110}"/>
              </a:ext>
            </a:extLst>
          </p:cNvPr>
          <p:cNvSpPr txBox="1"/>
          <p:nvPr/>
        </p:nvSpPr>
        <p:spPr>
          <a:xfrm>
            <a:off x="2100263" y="4586288"/>
            <a:ext cx="1700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6C397A-794B-8796-392F-095AFE94E28A}"/>
              </a:ext>
            </a:extLst>
          </p:cNvPr>
          <p:cNvSpPr txBox="1"/>
          <p:nvPr/>
        </p:nvSpPr>
        <p:spPr>
          <a:xfrm>
            <a:off x="6577896" y="4417073"/>
            <a:ext cx="3121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 axis : Total </a:t>
            </a:r>
            <a:r>
              <a:rPr lang="en-US" dirty="0" err="1"/>
              <a:t>Ext.Debt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11431E-946E-F0BF-46EF-2617BF4D8AF9}"/>
              </a:ext>
            </a:extLst>
          </p:cNvPr>
          <p:cNvSpPr txBox="1"/>
          <p:nvPr/>
        </p:nvSpPr>
        <p:spPr>
          <a:xfrm rot="16200000">
            <a:off x="3327781" y="2085905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Y-axis: GNI</a:t>
            </a:r>
          </a:p>
        </p:txBody>
      </p:sp>
      <p:pic>
        <p:nvPicPr>
          <p:cNvPr id="25" name="Picture 24" descr="Chart, scatter chart&#10;&#10;Description automatically generated">
            <a:extLst>
              <a:ext uri="{FF2B5EF4-FFF2-40B4-BE49-F238E27FC236}">
                <a16:creationId xmlns:a16="http://schemas.microsoft.com/office/drawing/2014/main" id="{D0312ABF-7755-A10D-14B7-83B4921DB6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115" y="659020"/>
            <a:ext cx="5461000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54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327E4-428C-D643-894F-A2E488EB5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Revised 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FECF6-1613-A840-BD62-AE0193ED5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After making a scatter plot of the data. </a:t>
            </a:r>
          </a:p>
          <a:p>
            <a:r>
              <a:rPr lang="en-US" dirty="0"/>
              <a:t>There appears to be an exponential growth in GNI based on debt.</a:t>
            </a:r>
          </a:p>
          <a:p>
            <a:r>
              <a:rPr lang="en-US" b="1" u="sng" dirty="0"/>
              <a:t>Revised:</a:t>
            </a:r>
            <a:r>
              <a:rPr lang="en-US" dirty="0"/>
              <a:t> The greater the external debt, the greater the GNI.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1625115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BA2A9-7FDD-7587-1B11-E978609B0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5125"/>
            <a:ext cx="4500562" cy="57677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7500"/>
              <a:t>Log-log scatterplot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EFE947-8DD1-B0C1-0EB5-93EBC5CD18E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85723" y="987621"/>
            <a:ext cx="6408735" cy="336458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D1D2DEC-97BD-DAFA-F3AC-F3122784BB19}"/>
              </a:ext>
            </a:extLst>
          </p:cNvPr>
          <p:cNvSpPr txBox="1"/>
          <p:nvPr/>
        </p:nvSpPr>
        <p:spPr>
          <a:xfrm>
            <a:off x="6577896" y="4417073"/>
            <a:ext cx="3121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 axis : Total </a:t>
            </a:r>
            <a:r>
              <a:rPr lang="en-US" dirty="0" err="1"/>
              <a:t>Ext.Debt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AD4484-ACBF-1A28-672E-176AEF04AFA8}"/>
              </a:ext>
            </a:extLst>
          </p:cNvPr>
          <p:cNvSpPr txBox="1"/>
          <p:nvPr/>
        </p:nvSpPr>
        <p:spPr>
          <a:xfrm rot="16200000">
            <a:off x="3502639" y="2214493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Y-axis: GNI</a:t>
            </a:r>
          </a:p>
        </p:txBody>
      </p:sp>
    </p:spTree>
    <p:extLst>
      <p:ext uri="{BB962C8B-B14F-4D97-AF65-F5344CB8AC3E}">
        <p14:creationId xmlns:p14="http://schemas.microsoft.com/office/powerpoint/2010/main" val="1771049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220917-9673-DEB2-73A9-13AC05346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800"/>
              <a:t>Linear Regression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D18FFEE7-17CE-D824-A529-6F3A93C6FD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422" y="739802"/>
            <a:ext cx="6049714" cy="536912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F8A99066-BE9E-01E8-7F8A-F3A448047A92}"/>
              </a:ext>
            </a:extLst>
          </p:cNvPr>
          <p:cNvSpPr txBox="1"/>
          <p:nvPr/>
        </p:nvSpPr>
        <p:spPr>
          <a:xfrm>
            <a:off x="6780182" y="6149614"/>
            <a:ext cx="3121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X- axis : Total </a:t>
            </a:r>
            <a:r>
              <a:rPr lang="en-US" dirty="0" err="1"/>
              <a:t>Ext.Debt</a:t>
            </a:r>
            <a:endParaRPr 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7806466-CAED-70E5-FE23-2F3775A21705}"/>
              </a:ext>
            </a:extLst>
          </p:cNvPr>
          <p:cNvSpPr txBox="1"/>
          <p:nvPr/>
        </p:nvSpPr>
        <p:spPr>
          <a:xfrm rot="16200000">
            <a:off x="3473272" y="3798831"/>
            <a:ext cx="3429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Y-axis: GNI</a:t>
            </a:r>
          </a:p>
        </p:txBody>
      </p:sp>
    </p:spTree>
    <p:extLst>
      <p:ext uri="{BB962C8B-B14F-4D97-AF65-F5344CB8AC3E}">
        <p14:creationId xmlns:p14="http://schemas.microsoft.com/office/powerpoint/2010/main" val="30316042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93F1402-2867-4C4F-A1BA-606198AD7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4514" y="-87086"/>
            <a:ext cx="4320000" cy="4320000"/>
          </a:xfrm>
          <a:prstGeom prst="ellipse">
            <a:avLst/>
          </a:prstGeom>
          <a:solidFill>
            <a:schemeClr val="accent3">
              <a:alpha val="96000"/>
            </a:schemeClr>
          </a:solidFill>
          <a:ln>
            <a:noFill/>
          </a:ln>
          <a:effectLst>
            <a:softEdge rad="1016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887A981-7310-4FDA-96E6-73ECCD6C4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3874" y="3600"/>
            <a:ext cx="6854400" cy="6854400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ED4C940-D8EF-42FB-B65E-81A70494B8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" y="1640114"/>
            <a:ext cx="5217886" cy="521788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60000">
                <a:schemeClr val="accent2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6A1B230-58D0-41AA-8ACD-0AE93078B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6000" y="0"/>
            <a:ext cx="10800000" cy="6858000"/>
            <a:chOff x="2328000" y="0"/>
            <a:chExt cx="2880000" cy="1440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1B32BAF-B8A7-40EA-8C6C-3409A4268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68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AB64E17-54DF-4E9F-BB8F-9619CAE1A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2328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7AEDD01-B338-442A-9214-A38E48E3F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7048499" y="1714500"/>
            <a:ext cx="6858000" cy="3429000"/>
            <a:chOff x="0" y="0"/>
            <a:chExt cx="2880000" cy="144000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444701A-B337-4728-803C-208856DCB3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7B1125A-A245-40E7-937C-DB195DADF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445038F8-360D-46AD-B2F1-47DAB7AA07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60000">
                <a:schemeClr val="accent3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1297267-64FC-46DE-88B8-E76DC4691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E53A22-9942-FC0A-C120-2ADDC9567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100"/>
              <a:t>Evidence of corelation</a:t>
            </a:r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D0A09031-1697-4CF1-8372-9D6B798ED9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47424" y="0"/>
            <a:ext cx="6444576" cy="6858000"/>
          </a:xfrm>
          <a:custGeom>
            <a:avLst/>
            <a:gdLst>
              <a:gd name="connsiteX0" fmla="*/ 0 w 6444576"/>
              <a:gd name="connsiteY0" fmla="*/ 0 h 6858000"/>
              <a:gd name="connsiteX1" fmla="*/ 6444576 w 6444576"/>
              <a:gd name="connsiteY1" fmla="*/ 0 h 6858000"/>
              <a:gd name="connsiteX2" fmla="*/ 6444576 w 6444576"/>
              <a:gd name="connsiteY2" fmla="*/ 6858000 h 6858000"/>
              <a:gd name="connsiteX3" fmla="*/ 0 w 644457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44576" h="6858000">
                <a:moveTo>
                  <a:pt x="0" y="0"/>
                </a:moveTo>
                <a:lnTo>
                  <a:pt x="6444576" y="0"/>
                </a:lnTo>
                <a:lnTo>
                  <a:pt x="6444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26BCA40-56F1-E3C9-85C4-56CAF37C2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6830" y="549274"/>
            <a:ext cx="4837939" cy="575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5350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30D050C3-946A-4155-B469-3FE5492E6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0D7BFBB-BF60-4EF1-AF1C-731347DB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0150CBC-E30B-417C-9BB2-CE6BB1A64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76020D6-6ADB-408E-A69F-4EA6F51A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226C8E5-1D99-421D-AB3C-2AF296A15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7669339-D0C4-4CF0-9A76-5BFBCDB798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8B31604-91C4-4CB0-8097-02EE0ADDC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48340F5-A593-469A-98DC-B6D90D3B2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59E3068-3000-4C82-ACA8-367498951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C2E1C398-D8F7-4828-9F7F-80D61DAE2B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13B333C-60FD-4260-80E0-190666C9D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C05F582-AA63-4A8C-915E-66057E4B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DD32F8-2CCD-3345-8888-8F57321E7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315" y="540000"/>
            <a:ext cx="4554821" cy="2186096"/>
          </a:xfrm>
        </p:spPr>
        <p:txBody>
          <a:bodyPr anchor="b">
            <a:normAutofit/>
          </a:bodyPr>
          <a:lstStyle/>
          <a:p>
            <a:r>
              <a:rPr lang="en-US" dirty="0"/>
              <a:t>Conclusion</a:t>
            </a:r>
          </a:p>
        </p:txBody>
      </p:sp>
      <p:pic>
        <p:nvPicPr>
          <p:cNvPr id="5" name="Picture 4" descr="Financial graphs on a dark display">
            <a:extLst>
              <a:ext uri="{FF2B5EF4-FFF2-40B4-BE49-F238E27FC236}">
                <a16:creationId xmlns:a16="http://schemas.microsoft.com/office/drawing/2014/main" id="{6FDF1CD7-1FB3-488B-A611-9823031740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30" r="23538"/>
          <a:stretch/>
        </p:blipFill>
        <p:spPr>
          <a:xfrm>
            <a:off x="20" y="10"/>
            <a:ext cx="6444556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5B475-287C-274F-A8DD-82624027A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r>
              <a:rPr lang="en-US" dirty="0"/>
              <a:t>There is a strong correlation with an </a:t>
            </a:r>
            <a:r>
              <a:rPr lang="en-US" dirty="0" err="1"/>
              <a:t>r-value</a:t>
            </a:r>
            <a:r>
              <a:rPr lang="en-US" dirty="0"/>
              <a:t> of 0.92</a:t>
            </a:r>
          </a:p>
          <a:p>
            <a:r>
              <a:rPr lang="en-US" dirty="0"/>
              <a:t>The relationship is an exponential growth</a:t>
            </a:r>
          </a:p>
        </p:txBody>
      </p:sp>
    </p:spTree>
    <p:extLst>
      <p:ext uri="{BB962C8B-B14F-4D97-AF65-F5344CB8AC3E}">
        <p14:creationId xmlns:p14="http://schemas.microsoft.com/office/powerpoint/2010/main" val="33496108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FEB73-27A3-B741-84F2-0410D7914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2" name="Picture 4" descr="THE END and Thanks for listening! Poster | pptx | Keep Calm-o-Matic">
            <a:extLst>
              <a:ext uri="{FF2B5EF4-FFF2-40B4-BE49-F238E27FC236}">
                <a16:creationId xmlns:a16="http://schemas.microsoft.com/office/drawing/2014/main" id="{5F0C9724-29F5-D54D-8554-3B28A82922B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291" y="117987"/>
            <a:ext cx="8032954" cy="5602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132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C51935E-4A08-4AE4-8E13-F40CD3C4F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B3B641-AABC-7B45-B27D-D17CEA38E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53200" y="540000"/>
            <a:ext cx="4500561" cy="4259814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96E1A-B954-E942-9049-FDC2CA1F35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24317" y="6029326"/>
            <a:ext cx="4320002" cy="540782"/>
          </a:xfrm>
        </p:spPr>
        <p:txBody>
          <a:bodyPr>
            <a:normAutofit/>
          </a:bodyPr>
          <a:lstStyle/>
          <a:p>
            <a:r>
              <a:rPr lang="en-US" dirty="0"/>
              <a:t>CAMBODIA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B7AF231-444C-44D0-B791-BAFE395E3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1" y="3600"/>
            <a:ext cx="7266875" cy="6854400"/>
            <a:chOff x="4925125" y="3600"/>
            <a:chExt cx="7266875" cy="68544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152793A-5125-41FA-AEF6-96C5463D0A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5125" y="1098000"/>
              <a:ext cx="5760000" cy="5760000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63C1632F-098D-4A05-B248-04B7ABFE0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05686" y="65314"/>
              <a:ext cx="4320000" cy="4320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A85C0F5-DDEB-454E-A0E4-B6F0FB4CAB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37600" y="360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4" name="Picture 3" descr="A black pattern of curved lines">
            <a:extLst>
              <a:ext uri="{FF2B5EF4-FFF2-40B4-BE49-F238E27FC236}">
                <a16:creationId xmlns:a16="http://schemas.microsoft.com/office/drawing/2014/main" id="{2A78FF7C-E792-5461-A2E4-47D9198D5F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749" b="-2"/>
          <a:stretch/>
        </p:blipFill>
        <p:spPr>
          <a:xfrm>
            <a:off x="20" y="-1"/>
            <a:ext cx="3240413" cy="6505575"/>
          </a:xfrm>
          <a:custGeom>
            <a:avLst/>
            <a:gdLst/>
            <a:ahLst/>
            <a:cxnLst/>
            <a:rect l="l" t="t" r="r" b="b"/>
            <a:pathLst>
              <a:path w="6858000" h="6858000">
                <a:moveTo>
                  <a:pt x="3429001" y="0"/>
                </a:moveTo>
                <a:cubicBezTo>
                  <a:pt x="5322784" y="0"/>
                  <a:pt x="6858000" y="1535216"/>
                  <a:pt x="6858000" y="3429001"/>
                </a:cubicBezTo>
                <a:cubicBezTo>
                  <a:pt x="6858000" y="5322785"/>
                  <a:pt x="5322784" y="6858000"/>
                  <a:pt x="3429001" y="6858000"/>
                </a:cubicBezTo>
                <a:cubicBezTo>
                  <a:pt x="1535216" y="6858000"/>
                  <a:pt x="0" y="5322785"/>
                  <a:pt x="0" y="3429001"/>
                </a:cubicBezTo>
                <a:cubicBezTo>
                  <a:pt x="0" y="1535216"/>
                  <a:pt x="1535216" y="0"/>
                  <a:pt x="3429001" y="0"/>
                </a:cubicBezTo>
                <a:close/>
              </a:path>
            </a:pathLst>
          </a:custGeom>
          <a:effectLst>
            <a:softEdge rad="1016000"/>
          </a:effectLst>
        </p:spPr>
      </p:pic>
      <p:pic>
        <p:nvPicPr>
          <p:cNvPr id="1026" name="Picture 2" descr="China, Asia travel guide">
            <a:extLst>
              <a:ext uri="{FF2B5EF4-FFF2-40B4-BE49-F238E27FC236}">
                <a16:creationId xmlns:a16="http://schemas.microsoft.com/office/drawing/2014/main" id="{B32A9C14-8CFC-A143-8908-EA4C563B0D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988" y="152402"/>
            <a:ext cx="5760001" cy="5611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op 4 Scams in Cambodia and How to Avoid Them">
            <a:extLst>
              <a:ext uri="{FF2B5EF4-FFF2-40B4-BE49-F238E27FC236}">
                <a16:creationId xmlns:a16="http://schemas.microsoft.com/office/drawing/2014/main" id="{DB22DE82-7956-D846-90FD-BC5A089A1A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549" y="152400"/>
            <a:ext cx="5559211" cy="561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B919F5-0E4E-844A-9A74-1AADC7419CB2}"/>
              </a:ext>
            </a:extLst>
          </p:cNvPr>
          <p:cNvSpPr txBox="1"/>
          <p:nvPr/>
        </p:nvSpPr>
        <p:spPr>
          <a:xfrm>
            <a:off x="938263" y="5941468"/>
            <a:ext cx="2714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CHINA</a:t>
            </a:r>
          </a:p>
        </p:txBody>
      </p:sp>
    </p:spTree>
    <p:extLst>
      <p:ext uri="{BB962C8B-B14F-4D97-AF65-F5344CB8AC3E}">
        <p14:creationId xmlns:p14="http://schemas.microsoft.com/office/powerpoint/2010/main" val="2232381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BA10581-08F2-4D9E-8CB4-07ECFEE95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E2092A-4250-4BDD-AC6C-CA57E30D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266875" cy="6858000"/>
            <a:chOff x="0" y="0"/>
            <a:chExt cx="7266875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A1EE7D2-EB27-4C6C-8E54-CBCDDCA17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600"/>
              <a:ext cx="7266875" cy="6854400"/>
            </a:xfrm>
            <a:custGeom>
              <a:avLst/>
              <a:gdLst>
                <a:gd name="connsiteX0" fmla="*/ 3839675 w 7266875"/>
                <a:gd name="connsiteY0" fmla="*/ 0 h 6854400"/>
                <a:gd name="connsiteX1" fmla="*/ 7266875 w 7266875"/>
                <a:gd name="connsiteY1" fmla="*/ 3427200 h 6854400"/>
                <a:gd name="connsiteX2" fmla="*/ 3839675 w 7266875"/>
                <a:gd name="connsiteY2" fmla="*/ 6854400 h 6854400"/>
                <a:gd name="connsiteX3" fmla="*/ 3489264 w 7266875"/>
                <a:gd name="connsiteY3" fmla="*/ 6836706 h 6854400"/>
                <a:gd name="connsiteX4" fmla="*/ 3327588 w 7266875"/>
                <a:gd name="connsiteY4" fmla="*/ 6816161 h 6854400"/>
                <a:gd name="connsiteX5" fmla="*/ 3174464 w 7266875"/>
                <a:gd name="connsiteY5" fmla="*/ 6839531 h 6854400"/>
                <a:gd name="connsiteX6" fmla="*/ 2880000 w 7266875"/>
                <a:gd name="connsiteY6" fmla="*/ 6854400 h 6854400"/>
                <a:gd name="connsiteX7" fmla="*/ 0 w 7266875"/>
                <a:gd name="connsiteY7" fmla="*/ 3974400 h 6854400"/>
                <a:gd name="connsiteX8" fmla="*/ 226325 w 7266875"/>
                <a:gd name="connsiteY8" fmla="*/ 2853374 h 6854400"/>
                <a:gd name="connsiteX9" fmla="*/ 258015 w 7266875"/>
                <a:gd name="connsiteY9" fmla="*/ 2787590 h 6854400"/>
                <a:gd name="connsiteX10" fmla="*/ 224445 w 7266875"/>
                <a:gd name="connsiteY10" fmla="*/ 2657030 h 6854400"/>
                <a:gd name="connsiteX11" fmla="*/ 180561 w 7266875"/>
                <a:gd name="connsiteY11" fmla="*/ 2221714 h 6854400"/>
                <a:gd name="connsiteX12" fmla="*/ 2340561 w 7266875"/>
                <a:gd name="connsiteY12" fmla="*/ 61714 h 6854400"/>
                <a:gd name="connsiteX13" fmla="*/ 2828370 w 7266875"/>
                <a:gd name="connsiteY13" fmla="*/ 117025 h 6854400"/>
                <a:gd name="connsiteX14" fmla="*/ 2891183 w 7266875"/>
                <a:gd name="connsiteY14" fmla="*/ 134017 h 6854400"/>
                <a:gd name="connsiteX15" fmla="*/ 2983165 w 7266875"/>
                <a:gd name="connsiteY15" fmla="*/ 107897 h 6854400"/>
                <a:gd name="connsiteX16" fmla="*/ 3839675 w 7266875"/>
                <a:gd name="connsiteY16" fmla="*/ 0 h 685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66875" h="6854400">
                  <a:moveTo>
                    <a:pt x="3839675" y="0"/>
                  </a:moveTo>
                  <a:cubicBezTo>
                    <a:pt x="5732465" y="0"/>
                    <a:pt x="7266875" y="1534410"/>
                    <a:pt x="7266875" y="3427200"/>
                  </a:cubicBezTo>
                  <a:cubicBezTo>
                    <a:pt x="7266875" y="5319990"/>
                    <a:pt x="5732465" y="6854400"/>
                    <a:pt x="3839675" y="6854400"/>
                  </a:cubicBezTo>
                  <a:cubicBezTo>
                    <a:pt x="3721376" y="6854400"/>
                    <a:pt x="3604476" y="6848406"/>
                    <a:pt x="3489264" y="6836706"/>
                  </a:cubicBezTo>
                  <a:lnTo>
                    <a:pt x="3327588" y="6816161"/>
                  </a:lnTo>
                  <a:lnTo>
                    <a:pt x="3174464" y="6839531"/>
                  </a:lnTo>
                  <a:cubicBezTo>
                    <a:pt x="3077646" y="6849363"/>
                    <a:pt x="2979412" y="6854400"/>
                    <a:pt x="2880000" y="6854400"/>
                  </a:cubicBezTo>
                  <a:cubicBezTo>
                    <a:pt x="1289420" y="6854400"/>
                    <a:pt x="0" y="5564980"/>
                    <a:pt x="0" y="3974400"/>
                  </a:cubicBezTo>
                  <a:cubicBezTo>
                    <a:pt x="0" y="3576755"/>
                    <a:pt x="80589" y="3197933"/>
                    <a:pt x="226325" y="2853374"/>
                  </a:cubicBezTo>
                  <a:lnTo>
                    <a:pt x="258015" y="2787590"/>
                  </a:lnTo>
                  <a:lnTo>
                    <a:pt x="224445" y="2657030"/>
                  </a:lnTo>
                  <a:cubicBezTo>
                    <a:pt x="195672" y="2516419"/>
                    <a:pt x="180561" y="2370831"/>
                    <a:pt x="180561" y="2221714"/>
                  </a:cubicBezTo>
                  <a:cubicBezTo>
                    <a:pt x="180561" y="1028779"/>
                    <a:pt x="1147626" y="61714"/>
                    <a:pt x="2340561" y="61714"/>
                  </a:cubicBezTo>
                  <a:cubicBezTo>
                    <a:pt x="2508318" y="61714"/>
                    <a:pt x="2671608" y="80838"/>
                    <a:pt x="2828370" y="117025"/>
                  </a:cubicBezTo>
                  <a:lnTo>
                    <a:pt x="2891183" y="134017"/>
                  </a:lnTo>
                  <a:lnTo>
                    <a:pt x="2983165" y="107897"/>
                  </a:lnTo>
                  <a:cubicBezTo>
                    <a:pt x="3256928" y="37461"/>
                    <a:pt x="3543927" y="0"/>
                    <a:pt x="3839675" y="0"/>
                  </a:cubicBezTo>
                  <a:close/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73CF8FD-0917-4279-B6E7-120EE392F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94400"/>
              <a:ext cx="5760000" cy="5760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3A3FA15-CF3D-4F2B-BB5C-18E5DB305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0561" y="61714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76AED5-83E6-4A3D-B609-7CCABAD44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2475" y="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C55A0-A3ED-2444-9401-AD97E5108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2" y="540347"/>
            <a:ext cx="4537075" cy="5760000"/>
          </a:xfrm>
        </p:spPr>
        <p:txBody>
          <a:bodyPr anchor="ctr">
            <a:normAutofit/>
          </a:bodyPr>
          <a:lstStyle/>
          <a:p>
            <a:r>
              <a:rPr lang="en-US" dirty="0"/>
              <a:t>IN THE PREVIOUS SLIDE WE SEE 2 COUNTRIES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ONE OF THE COUNTRIES LOOKS WEALTHIER THAN THE OTHER</a:t>
            </a:r>
          </a:p>
          <a:p>
            <a:r>
              <a:rPr lang="en-US" dirty="0"/>
              <a:t>WE COULD MEASURE STATISTICALLY BY LOOKING AT GNI ( GROSS NATIONAL INCOME)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5606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BA10581-08F2-4D9E-8CB4-07ECFEE95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E2092A-4250-4BDD-AC6C-CA57E30D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266875" cy="6858000"/>
            <a:chOff x="0" y="0"/>
            <a:chExt cx="7266875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A1EE7D2-EB27-4C6C-8E54-CBCDDCA17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600"/>
              <a:ext cx="7266875" cy="6854400"/>
            </a:xfrm>
            <a:custGeom>
              <a:avLst/>
              <a:gdLst>
                <a:gd name="connsiteX0" fmla="*/ 3839675 w 7266875"/>
                <a:gd name="connsiteY0" fmla="*/ 0 h 6854400"/>
                <a:gd name="connsiteX1" fmla="*/ 7266875 w 7266875"/>
                <a:gd name="connsiteY1" fmla="*/ 3427200 h 6854400"/>
                <a:gd name="connsiteX2" fmla="*/ 3839675 w 7266875"/>
                <a:gd name="connsiteY2" fmla="*/ 6854400 h 6854400"/>
                <a:gd name="connsiteX3" fmla="*/ 3489264 w 7266875"/>
                <a:gd name="connsiteY3" fmla="*/ 6836706 h 6854400"/>
                <a:gd name="connsiteX4" fmla="*/ 3327588 w 7266875"/>
                <a:gd name="connsiteY4" fmla="*/ 6816161 h 6854400"/>
                <a:gd name="connsiteX5" fmla="*/ 3174464 w 7266875"/>
                <a:gd name="connsiteY5" fmla="*/ 6839531 h 6854400"/>
                <a:gd name="connsiteX6" fmla="*/ 2880000 w 7266875"/>
                <a:gd name="connsiteY6" fmla="*/ 6854400 h 6854400"/>
                <a:gd name="connsiteX7" fmla="*/ 0 w 7266875"/>
                <a:gd name="connsiteY7" fmla="*/ 3974400 h 6854400"/>
                <a:gd name="connsiteX8" fmla="*/ 226325 w 7266875"/>
                <a:gd name="connsiteY8" fmla="*/ 2853374 h 6854400"/>
                <a:gd name="connsiteX9" fmla="*/ 258015 w 7266875"/>
                <a:gd name="connsiteY9" fmla="*/ 2787590 h 6854400"/>
                <a:gd name="connsiteX10" fmla="*/ 224445 w 7266875"/>
                <a:gd name="connsiteY10" fmla="*/ 2657030 h 6854400"/>
                <a:gd name="connsiteX11" fmla="*/ 180561 w 7266875"/>
                <a:gd name="connsiteY11" fmla="*/ 2221714 h 6854400"/>
                <a:gd name="connsiteX12" fmla="*/ 2340561 w 7266875"/>
                <a:gd name="connsiteY12" fmla="*/ 61714 h 6854400"/>
                <a:gd name="connsiteX13" fmla="*/ 2828370 w 7266875"/>
                <a:gd name="connsiteY13" fmla="*/ 117025 h 6854400"/>
                <a:gd name="connsiteX14" fmla="*/ 2891183 w 7266875"/>
                <a:gd name="connsiteY14" fmla="*/ 134017 h 6854400"/>
                <a:gd name="connsiteX15" fmla="*/ 2983165 w 7266875"/>
                <a:gd name="connsiteY15" fmla="*/ 107897 h 6854400"/>
                <a:gd name="connsiteX16" fmla="*/ 3839675 w 7266875"/>
                <a:gd name="connsiteY16" fmla="*/ 0 h 685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66875" h="6854400">
                  <a:moveTo>
                    <a:pt x="3839675" y="0"/>
                  </a:moveTo>
                  <a:cubicBezTo>
                    <a:pt x="5732465" y="0"/>
                    <a:pt x="7266875" y="1534410"/>
                    <a:pt x="7266875" y="3427200"/>
                  </a:cubicBezTo>
                  <a:cubicBezTo>
                    <a:pt x="7266875" y="5319990"/>
                    <a:pt x="5732465" y="6854400"/>
                    <a:pt x="3839675" y="6854400"/>
                  </a:cubicBezTo>
                  <a:cubicBezTo>
                    <a:pt x="3721376" y="6854400"/>
                    <a:pt x="3604476" y="6848406"/>
                    <a:pt x="3489264" y="6836706"/>
                  </a:cubicBezTo>
                  <a:lnTo>
                    <a:pt x="3327588" y="6816161"/>
                  </a:lnTo>
                  <a:lnTo>
                    <a:pt x="3174464" y="6839531"/>
                  </a:lnTo>
                  <a:cubicBezTo>
                    <a:pt x="3077646" y="6849363"/>
                    <a:pt x="2979412" y="6854400"/>
                    <a:pt x="2880000" y="6854400"/>
                  </a:cubicBezTo>
                  <a:cubicBezTo>
                    <a:pt x="1289420" y="6854400"/>
                    <a:pt x="0" y="5564980"/>
                    <a:pt x="0" y="3974400"/>
                  </a:cubicBezTo>
                  <a:cubicBezTo>
                    <a:pt x="0" y="3576755"/>
                    <a:pt x="80589" y="3197933"/>
                    <a:pt x="226325" y="2853374"/>
                  </a:cubicBezTo>
                  <a:lnTo>
                    <a:pt x="258015" y="2787590"/>
                  </a:lnTo>
                  <a:lnTo>
                    <a:pt x="224445" y="2657030"/>
                  </a:lnTo>
                  <a:cubicBezTo>
                    <a:pt x="195672" y="2516419"/>
                    <a:pt x="180561" y="2370831"/>
                    <a:pt x="180561" y="2221714"/>
                  </a:cubicBezTo>
                  <a:cubicBezTo>
                    <a:pt x="180561" y="1028779"/>
                    <a:pt x="1147626" y="61714"/>
                    <a:pt x="2340561" y="61714"/>
                  </a:cubicBezTo>
                  <a:cubicBezTo>
                    <a:pt x="2508318" y="61714"/>
                    <a:pt x="2671608" y="80838"/>
                    <a:pt x="2828370" y="117025"/>
                  </a:cubicBezTo>
                  <a:lnTo>
                    <a:pt x="2891183" y="134017"/>
                  </a:lnTo>
                  <a:lnTo>
                    <a:pt x="2983165" y="107897"/>
                  </a:lnTo>
                  <a:cubicBezTo>
                    <a:pt x="3256928" y="37461"/>
                    <a:pt x="3543927" y="0"/>
                    <a:pt x="3839675" y="0"/>
                  </a:cubicBezTo>
                  <a:close/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73CF8FD-0917-4279-B6E7-120EE392F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94400"/>
              <a:ext cx="5760000" cy="5760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3A3FA15-CF3D-4F2B-BB5C-18E5DB305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0561" y="61714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76AED5-83E6-4A3D-B609-7CCABAD44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2475" y="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3601365-4CC3-EA42-882E-5D0C79781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20" y="833015"/>
            <a:ext cx="5193960" cy="520202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WHAT IS GNI?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7D3A8-7F2F-6446-A689-6D2BF98C6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2" y="540347"/>
            <a:ext cx="4537075" cy="5760000"/>
          </a:xfrm>
        </p:spPr>
        <p:txBody>
          <a:bodyPr anchor="ctr">
            <a:normAutofit/>
          </a:bodyPr>
          <a:lstStyle/>
          <a:p>
            <a:r>
              <a:rPr lang="en-CA" b="1" dirty="0"/>
              <a:t>Gross National Income</a:t>
            </a:r>
            <a:r>
              <a:rPr lang="en-CA" dirty="0"/>
              <a:t> (</a:t>
            </a:r>
            <a:r>
              <a:rPr lang="en-CA" b="1" dirty="0"/>
              <a:t>GNI</a:t>
            </a:r>
            <a:r>
              <a:rPr lang="en-CA" dirty="0"/>
              <a:t>) is the total amount of money earned by a nation's people and businesses. It is used to measure and track a nation's wealth from ..</a:t>
            </a:r>
          </a:p>
          <a:p>
            <a:endParaRPr lang="en-CA" dirty="0"/>
          </a:p>
          <a:p>
            <a:r>
              <a:rPr lang="en-US" dirty="0"/>
              <a:t>The following link shows some countries with their GNI’s along with other interesting data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hlinkClick r:id="rId2"/>
              </a:rPr>
              <a:t>https://datatopics.worldbank.org/debt/ids/countryanalytical/chn/counterpartarea/wld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4126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BA10581-08F2-4D9E-8CB4-07ECFEE95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E2092A-4250-4BDD-AC6C-CA57E30D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266875" cy="6858000"/>
            <a:chOff x="0" y="0"/>
            <a:chExt cx="7266875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A1EE7D2-EB27-4C6C-8E54-CBCDDCA17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600"/>
              <a:ext cx="7266875" cy="6854400"/>
            </a:xfrm>
            <a:custGeom>
              <a:avLst/>
              <a:gdLst>
                <a:gd name="connsiteX0" fmla="*/ 3839675 w 7266875"/>
                <a:gd name="connsiteY0" fmla="*/ 0 h 6854400"/>
                <a:gd name="connsiteX1" fmla="*/ 7266875 w 7266875"/>
                <a:gd name="connsiteY1" fmla="*/ 3427200 h 6854400"/>
                <a:gd name="connsiteX2" fmla="*/ 3839675 w 7266875"/>
                <a:gd name="connsiteY2" fmla="*/ 6854400 h 6854400"/>
                <a:gd name="connsiteX3" fmla="*/ 3489264 w 7266875"/>
                <a:gd name="connsiteY3" fmla="*/ 6836706 h 6854400"/>
                <a:gd name="connsiteX4" fmla="*/ 3327588 w 7266875"/>
                <a:gd name="connsiteY4" fmla="*/ 6816161 h 6854400"/>
                <a:gd name="connsiteX5" fmla="*/ 3174464 w 7266875"/>
                <a:gd name="connsiteY5" fmla="*/ 6839531 h 6854400"/>
                <a:gd name="connsiteX6" fmla="*/ 2880000 w 7266875"/>
                <a:gd name="connsiteY6" fmla="*/ 6854400 h 6854400"/>
                <a:gd name="connsiteX7" fmla="*/ 0 w 7266875"/>
                <a:gd name="connsiteY7" fmla="*/ 3974400 h 6854400"/>
                <a:gd name="connsiteX8" fmla="*/ 226325 w 7266875"/>
                <a:gd name="connsiteY8" fmla="*/ 2853374 h 6854400"/>
                <a:gd name="connsiteX9" fmla="*/ 258015 w 7266875"/>
                <a:gd name="connsiteY9" fmla="*/ 2787590 h 6854400"/>
                <a:gd name="connsiteX10" fmla="*/ 224445 w 7266875"/>
                <a:gd name="connsiteY10" fmla="*/ 2657030 h 6854400"/>
                <a:gd name="connsiteX11" fmla="*/ 180561 w 7266875"/>
                <a:gd name="connsiteY11" fmla="*/ 2221714 h 6854400"/>
                <a:gd name="connsiteX12" fmla="*/ 2340561 w 7266875"/>
                <a:gd name="connsiteY12" fmla="*/ 61714 h 6854400"/>
                <a:gd name="connsiteX13" fmla="*/ 2828370 w 7266875"/>
                <a:gd name="connsiteY13" fmla="*/ 117025 h 6854400"/>
                <a:gd name="connsiteX14" fmla="*/ 2891183 w 7266875"/>
                <a:gd name="connsiteY14" fmla="*/ 134017 h 6854400"/>
                <a:gd name="connsiteX15" fmla="*/ 2983165 w 7266875"/>
                <a:gd name="connsiteY15" fmla="*/ 107897 h 6854400"/>
                <a:gd name="connsiteX16" fmla="*/ 3839675 w 7266875"/>
                <a:gd name="connsiteY16" fmla="*/ 0 h 685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66875" h="6854400">
                  <a:moveTo>
                    <a:pt x="3839675" y="0"/>
                  </a:moveTo>
                  <a:cubicBezTo>
                    <a:pt x="5732465" y="0"/>
                    <a:pt x="7266875" y="1534410"/>
                    <a:pt x="7266875" y="3427200"/>
                  </a:cubicBezTo>
                  <a:cubicBezTo>
                    <a:pt x="7266875" y="5319990"/>
                    <a:pt x="5732465" y="6854400"/>
                    <a:pt x="3839675" y="6854400"/>
                  </a:cubicBezTo>
                  <a:cubicBezTo>
                    <a:pt x="3721376" y="6854400"/>
                    <a:pt x="3604476" y="6848406"/>
                    <a:pt x="3489264" y="6836706"/>
                  </a:cubicBezTo>
                  <a:lnTo>
                    <a:pt x="3327588" y="6816161"/>
                  </a:lnTo>
                  <a:lnTo>
                    <a:pt x="3174464" y="6839531"/>
                  </a:lnTo>
                  <a:cubicBezTo>
                    <a:pt x="3077646" y="6849363"/>
                    <a:pt x="2979412" y="6854400"/>
                    <a:pt x="2880000" y="6854400"/>
                  </a:cubicBezTo>
                  <a:cubicBezTo>
                    <a:pt x="1289420" y="6854400"/>
                    <a:pt x="0" y="5564980"/>
                    <a:pt x="0" y="3974400"/>
                  </a:cubicBezTo>
                  <a:cubicBezTo>
                    <a:pt x="0" y="3576755"/>
                    <a:pt x="80589" y="3197933"/>
                    <a:pt x="226325" y="2853374"/>
                  </a:cubicBezTo>
                  <a:lnTo>
                    <a:pt x="258015" y="2787590"/>
                  </a:lnTo>
                  <a:lnTo>
                    <a:pt x="224445" y="2657030"/>
                  </a:lnTo>
                  <a:cubicBezTo>
                    <a:pt x="195672" y="2516419"/>
                    <a:pt x="180561" y="2370831"/>
                    <a:pt x="180561" y="2221714"/>
                  </a:cubicBezTo>
                  <a:cubicBezTo>
                    <a:pt x="180561" y="1028779"/>
                    <a:pt x="1147626" y="61714"/>
                    <a:pt x="2340561" y="61714"/>
                  </a:cubicBezTo>
                  <a:cubicBezTo>
                    <a:pt x="2508318" y="61714"/>
                    <a:pt x="2671608" y="80838"/>
                    <a:pt x="2828370" y="117025"/>
                  </a:cubicBezTo>
                  <a:lnTo>
                    <a:pt x="2891183" y="134017"/>
                  </a:lnTo>
                  <a:lnTo>
                    <a:pt x="2983165" y="107897"/>
                  </a:lnTo>
                  <a:cubicBezTo>
                    <a:pt x="3256928" y="37461"/>
                    <a:pt x="3543927" y="0"/>
                    <a:pt x="3839675" y="0"/>
                  </a:cubicBezTo>
                  <a:close/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73CF8FD-0917-4279-B6E7-120EE392F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94400"/>
              <a:ext cx="5760000" cy="5760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3A3FA15-CF3D-4F2B-BB5C-18E5DB305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0561" y="61714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76AED5-83E6-4A3D-B609-7CCABAD44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2475" y="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B88C44-9C83-1941-B082-CBC4C398D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020" y="833015"/>
            <a:ext cx="5193960" cy="520202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Total Ext. Debt Stocks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F891EB-8438-B642-BED7-03FA51CAA4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2" y="540347"/>
            <a:ext cx="4537075" cy="5760000"/>
          </a:xfrm>
        </p:spPr>
        <p:txBody>
          <a:bodyPr anchor="ctr">
            <a:normAutofit/>
          </a:bodyPr>
          <a:lstStyle/>
          <a:p>
            <a:r>
              <a:rPr lang="en-US" dirty="0"/>
              <a:t>Debt when talking about countries refers </a:t>
            </a:r>
            <a:r>
              <a:rPr lang="en-CA" dirty="0"/>
              <a:t>specifically to the external debt these countries owe to developed countries and multilateral lending institutions.</a:t>
            </a:r>
          </a:p>
          <a:p>
            <a:endParaRPr lang="en-CA" dirty="0"/>
          </a:p>
          <a:p>
            <a:r>
              <a:rPr lang="en-CA" dirty="0"/>
              <a:t>IT STANDS TO REASON THAT DEBT COULD ALSO BE USED TO MEASURE COMPARE COUNTRIES WEALTH.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9252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11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6" name="Rectangle 12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67" name="Oval 13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68" name="Oval 14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69" name="Rectangle 20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70" name="Rectangle 21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71" name="Rectangle 18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72" name="Rectangle 19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73" name="Rectangle 17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74" name="Rectangle 23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 useBgFill="1">
        <p:nvSpPr>
          <p:cNvPr id="75" name="Rectangle 25">
            <a:extLst>
              <a:ext uri="{FF2B5EF4-FFF2-40B4-BE49-F238E27FC236}">
                <a16:creationId xmlns:a16="http://schemas.microsoft.com/office/drawing/2014/main" id="{EB9B5A19-3592-48E2-BC31-90E092BD6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6" name="Group 27">
            <a:extLst>
              <a:ext uri="{FF2B5EF4-FFF2-40B4-BE49-F238E27FC236}">
                <a16:creationId xmlns:a16="http://schemas.microsoft.com/office/drawing/2014/main" id="{E2548C40-4C00-4E91-BFA6-84B4D662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6EE6BCA-C84E-4BED-B084-F599F7EE6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29">
              <a:extLst>
                <a:ext uri="{FF2B5EF4-FFF2-40B4-BE49-F238E27FC236}">
                  <a16:creationId xmlns:a16="http://schemas.microsoft.com/office/drawing/2014/main" id="{24695526-4BAA-4EFE-91C1-1E446117C0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0DF9B86-7987-40DC-85D6-479F5A2E87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8" name="Group 31">
              <a:extLst>
                <a:ext uri="{FF2B5EF4-FFF2-40B4-BE49-F238E27FC236}">
                  <a16:creationId xmlns:a16="http://schemas.microsoft.com/office/drawing/2014/main" id="{A5465368-1AF5-43D6-BAD2-6BE8B04D9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CEB28D27-BDED-4D8C-94FC-58E9323571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37">
                <a:extLst>
                  <a:ext uri="{FF2B5EF4-FFF2-40B4-BE49-F238E27FC236}">
                    <a16:creationId xmlns:a16="http://schemas.microsoft.com/office/drawing/2014/main" id="{77AC833D-449C-45F4-9851-216F3681F2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9528AAE-A1EB-446C-81BE-BA5E4490E4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80" name="Rectangle 34">
                <a:extLst>
                  <a:ext uri="{FF2B5EF4-FFF2-40B4-BE49-F238E27FC236}">
                    <a16:creationId xmlns:a16="http://schemas.microsoft.com/office/drawing/2014/main" id="{9F7C0F2C-B581-402B-B4C4-6DFB71314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35">
                <a:extLst>
                  <a:ext uri="{FF2B5EF4-FFF2-40B4-BE49-F238E27FC236}">
                    <a16:creationId xmlns:a16="http://schemas.microsoft.com/office/drawing/2014/main" id="{356A6B0D-707F-420B-BF4D-2CB60CCCA0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2" name="Rectangle 33">
              <a:extLst>
                <a:ext uri="{FF2B5EF4-FFF2-40B4-BE49-F238E27FC236}">
                  <a16:creationId xmlns:a16="http://schemas.microsoft.com/office/drawing/2014/main" id="{F8B7A59E-D61A-4BEB-A38A-1E8E5EBB8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3" name="Rectangle 39">
            <a:extLst>
              <a:ext uri="{FF2B5EF4-FFF2-40B4-BE49-F238E27FC236}">
                <a16:creationId xmlns:a16="http://schemas.microsoft.com/office/drawing/2014/main" id="{DD99E1B6-CBC4-4306-9DFC-847D6D135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40000"/>
                </a:schemeClr>
              </a:gs>
              <a:gs pos="100000">
                <a:schemeClr val="bg2">
                  <a:alpha val="80000"/>
                </a:schemeClr>
              </a:gs>
            </a:gsLst>
            <a:lin ang="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42C073-B6FF-154B-BCD1-61C680740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9276"/>
            <a:ext cx="4500561" cy="42598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200"/>
              <a:t>GNI VS EXTERNAL DEBT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BD5C1B3-9769-514A-BDE2-2207D951ED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2651336"/>
              </p:ext>
            </p:extLst>
          </p:nvPr>
        </p:nvGraphicFramePr>
        <p:xfrm>
          <a:off x="5591422" y="1872569"/>
          <a:ext cx="6049716" cy="310358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1657625">
                  <a:extLst>
                    <a:ext uri="{9D8B030D-6E8A-4147-A177-3AD203B41FA5}">
                      <a16:colId xmlns:a16="http://schemas.microsoft.com/office/drawing/2014/main" val="1730676574"/>
                    </a:ext>
                  </a:extLst>
                </a:gridCol>
                <a:gridCol w="2734466">
                  <a:extLst>
                    <a:ext uri="{9D8B030D-6E8A-4147-A177-3AD203B41FA5}">
                      <a16:colId xmlns:a16="http://schemas.microsoft.com/office/drawing/2014/main" val="3339734178"/>
                    </a:ext>
                  </a:extLst>
                </a:gridCol>
                <a:gridCol w="1657625">
                  <a:extLst>
                    <a:ext uri="{9D8B030D-6E8A-4147-A177-3AD203B41FA5}">
                      <a16:colId xmlns:a16="http://schemas.microsoft.com/office/drawing/2014/main" val="2441592074"/>
                    </a:ext>
                  </a:extLst>
                </a:gridCol>
              </a:tblGrid>
              <a:tr h="967589">
                <a:tc>
                  <a:txBody>
                    <a:bodyPr/>
                    <a:lstStyle/>
                    <a:p>
                      <a:r>
                        <a:rPr lang="en-US" sz="2100" b="1" cap="none" spc="0">
                          <a:solidFill>
                            <a:schemeClr val="bg1"/>
                          </a:solidFill>
                        </a:rPr>
                        <a:t>COUNTRY</a:t>
                      </a:r>
                    </a:p>
                  </a:txBody>
                  <a:tcPr marL="95846" marR="68461" marT="136923" marB="13692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b="1" cap="none" spc="0">
                          <a:solidFill>
                            <a:schemeClr val="bg1"/>
                          </a:solidFill>
                        </a:rPr>
                        <a:t>TOTAL EXTERNAL DEBT</a:t>
                      </a:r>
                    </a:p>
                  </a:txBody>
                  <a:tcPr marL="95846" marR="68461" marT="136923" marB="13692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100" b="1" cap="none" spc="0">
                          <a:solidFill>
                            <a:schemeClr val="bg1"/>
                          </a:solidFill>
                        </a:rPr>
                        <a:t>GNI</a:t>
                      </a:r>
                    </a:p>
                  </a:txBody>
                  <a:tcPr marL="95846" marR="68461" marT="136923" marB="136923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2280237"/>
                  </a:ext>
                </a:extLst>
              </a:tr>
              <a:tr h="534000"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CHINA</a:t>
                      </a: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2,349,388.6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14,618,341.4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0390645"/>
                  </a:ext>
                </a:extLst>
              </a:tr>
              <a:tr h="534000"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ECUADOR</a:t>
                      </a: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56,190.5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95,983.6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3935446"/>
                  </a:ext>
                </a:extLst>
              </a:tr>
              <a:tr h="534000"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CAMBODIA</a:t>
                      </a: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17,562.1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24,798.2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191973"/>
                  </a:ext>
                </a:extLst>
              </a:tr>
              <a:tr h="534000">
                <a:tc>
                  <a:txBody>
                    <a:bodyPr/>
                    <a:lstStyle/>
                    <a:p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BRAZIL</a:t>
                      </a: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549,234.3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800" b="0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1,417,068.7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95846" marR="68461" marT="68461" marB="136923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40996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7505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8">
            <a:extLst>
              <a:ext uri="{FF2B5EF4-FFF2-40B4-BE49-F238E27FC236}">
                <a16:creationId xmlns:a16="http://schemas.microsoft.com/office/drawing/2014/main" id="{30D050C3-946A-4155-B469-3FE5492E6E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0D7BFBB-BF60-4EF1-AF1C-731347DB1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40150CBC-E30B-417C-9BB2-CE6BB1A64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11">
              <a:extLst>
                <a:ext uri="{FF2B5EF4-FFF2-40B4-BE49-F238E27FC236}">
                  <a16:creationId xmlns:a16="http://schemas.microsoft.com/office/drawing/2014/main" id="{476020D6-6ADB-408E-A69F-4EA6F51A7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" name="Group 12">
              <a:extLst>
                <a:ext uri="{FF2B5EF4-FFF2-40B4-BE49-F238E27FC236}">
                  <a16:creationId xmlns:a16="http://schemas.microsoft.com/office/drawing/2014/main" id="{8226C8E5-1D99-421D-AB3C-2AF296A153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67669339-D0C4-4CF0-9A76-5BFBCDB798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8B31604-91C4-4CB0-8097-02EE0ADDC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13">
              <a:extLst>
                <a:ext uri="{FF2B5EF4-FFF2-40B4-BE49-F238E27FC236}">
                  <a16:creationId xmlns:a16="http://schemas.microsoft.com/office/drawing/2014/main" id="{548340F5-A593-469A-98DC-B6D90D3B2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59E3068-3000-4C82-ACA8-367498951E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C2E1C398-D8F7-4828-9F7F-80D61DAE2B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13B333C-60FD-4260-80E0-190666C9D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DC05F582-AA63-4A8C-915E-66057E4B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60000"/>
                </a:schemeClr>
              </a:gs>
              <a:gs pos="37000">
                <a:schemeClr val="bg2">
                  <a:alpha val="60000"/>
                </a:schemeClr>
              </a:gs>
              <a:gs pos="79000">
                <a:schemeClr val="bg2">
                  <a:alpha val="0"/>
                </a:scheme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pic>
        <p:nvPicPr>
          <p:cNvPr id="26" name="Picture 4" descr="Complex maths formulae on a blackboard">
            <a:extLst>
              <a:ext uri="{FF2B5EF4-FFF2-40B4-BE49-F238E27FC236}">
                <a16:creationId xmlns:a16="http://schemas.microsoft.com/office/drawing/2014/main" id="{252578C6-C518-1587-4773-CFD708C558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662" r="8738" b="-1"/>
          <a:stretch/>
        </p:blipFill>
        <p:spPr>
          <a:xfrm>
            <a:off x="20" y="10"/>
            <a:ext cx="6444556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2E712-2505-AA41-B2E4-8430FD665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3" y="2947121"/>
            <a:ext cx="4537073" cy="3361604"/>
          </a:xfrm>
        </p:spPr>
        <p:txBody>
          <a:bodyPr anchor="t">
            <a:normAutofit/>
          </a:bodyPr>
          <a:lstStyle/>
          <a:p>
            <a:r>
              <a:rPr lang="en-US" dirty="0"/>
              <a:t>By looking at the previous examples from the data set, I made an interesting observation</a:t>
            </a:r>
          </a:p>
          <a:p>
            <a:endParaRPr lang="en-US" dirty="0"/>
          </a:p>
          <a:p>
            <a:r>
              <a:rPr lang="en-US" dirty="0"/>
              <a:t>From this I can come up with a hypothesis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397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BA10581-08F2-4D9E-8CB4-07ECFEE95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E2092A-4250-4BDD-AC6C-CA57E30DD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7266875" cy="6858000"/>
            <a:chOff x="0" y="0"/>
            <a:chExt cx="7266875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A1EE7D2-EB27-4C6C-8E54-CBCDDCA178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600"/>
              <a:ext cx="7266875" cy="6854400"/>
            </a:xfrm>
            <a:custGeom>
              <a:avLst/>
              <a:gdLst>
                <a:gd name="connsiteX0" fmla="*/ 3839675 w 7266875"/>
                <a:gd name="connsiteY0" fmla="*/ 0 h 6854400"/>
                <a:gd name="connsiteX1" fmla="*/ 7266875 w 7266875"/>
                <a:gd name="connsiteY1" fmla="*/ 3427200 h 6854400"/>
                <a:gd name="connsiteX2" fmla="*/ 3839675 w 7266875"/>
                <a:gd name="connsiteY2" fmla="*/ 6854400 h 6854400"/>
                <a:gd name="connsiteX3" fmla="*/ 3489264 w 7266875"/>
                <a:gd name="connsiteY3" fmla="*/ 6836706 h 6854400"/>
                <a:gd name="connsiteX4" fmla="*/ 3327588 w 7266875"/>
                <a:gd name="connsiteY4" fmla="*/ 6816161 h 6854400"/>
                <a:gd name="connsiteX5" fmla="*/ 3174464 w 7266875"/>
                <a:gd name="connsiteY5" fmla="*/ 6839531 h 6854400"/>
                <a:gd name="connsiteX6" fmla="*/ 2880000 w 7266875"/>
                <a:gd name="connsiteY6" fmla="*/ 6854400 h 6854400"/>
                <a:gd name="connsiteX7" fmla="*/ 0 w 7266875"/>
                <a:gd name="connsiteY7" fmla="*/ 3974400 h 6854400"/>
                <a:gd name="connsiteX8" fmla="*/ 226325 w 7266875"/>
                <a:gd name="connsiteY8" fmla="*/ 2853374 h 6854400"/>
                <a:gd name="connsiteX9" fmla="*/ 258015 w 7266875"/>
                <a:gd name="connsiteY9" fmla="*/ 2787590 h 6854400"/>
                <a:gd name="connsiteX10" fmla="*/ 224445 w 7266875"/>
                <a:gd name="connsiteY10" fmla="*/ 2657030 h 6854400"/>
                <a:gd name="connsiteX11" fmla="*/ 180561 w 7266875"/>
                <a:gd name="connsiteY11" fmla="*/ 2221714 h 6854400"/>
                <a:gd name="connsiteX12" fmla="*/ 2340561 w 7266875"/>
                <a:gd name="connsiteY12" fmla="*/ 61714 h 6854400"/>
                <a:gd name="connsiteX13" fmla="*/ 2828370 w 7266875"/>
                <a:gd name="connsiteY13" fmla="*/ 117025 h 6854400"/>
                <a:gd name="connsiteX14" fmla="*/ 2891183 w 7266875"/>
                <a:gd name="connsiteY14" fmla="*/ 134017 h 6854400"/>
                <a:gd name="connsiteX15" fmla="*/ 2983165 w 7266875"/>
                <a:gd name="connsiteY15" fmla="*/ 107897 h 6854400"/>
                <a:gd name="connsiteX16" fmla="*/ 3839675 w 7266875"/>
                <a:gd name="connsiteY16" fmla="*/ 0 h 685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66875" h="6854400">
                  <a:moveTo>
                    <a:pt x="3839675" y="0"/>
                  </a:moveTo>
                  <a:cubicBezTo>
                    <a:pt x="5732465" y="0"/>
                    <a:pt x="7266875" y="1534410"/>
                    <a:pt x="7266875" y="3427200"/>
                  </a:cubicBezTo>
                  <a:cubicBezTo>
                    <a:pt x="7266875" y="5319990"/>
                    <a:pt x="5732465" y="6854400"/>
                    <a:pt x="3839675" y="6854400"/>
                  </a:cubicBezTo>
                  <a:cubicBezTo>
                    <a:pt x="3721376" y="6854400"/>
                    <a:pt x="3604476" y="6848406"/>
                    <a:pt x="3489264" y="6836706"/>
                  </a:cubicBezTo>
                  <a:lnTo>
                    <a:pt x="3327588" y="6816161"/>
                  </a:lnTo>
                  <a:lnTo>
                    <a:pt x="3174464" y="6839531"/>
                  </a:lnTo>
                  <a:cubicBezTo>
                    <a:pt x="3077646" y="6849363"/>
                    <a:pt x="2979412" y="6854400"/>
                    <a:pt x="2880000" y="6854400"/>
                  </a:cubicBezTo>
                  <a:cubicBezTo>
                    <a:pt x="1289420" y="6854400"/>
                    <a:pt x="0" y="5564980"/>
                    <a:pt x="0" y="3974400"/>
                  </a:cubicBezTo>
                  <a:cubicBezTo>
                    <a:pt x="0" y="3576755"/>
                    <a:pt x="80589" y="3197933"/>
                    <a:pt x="226325" y="2853374"/>
                  </a:cubicBezTo>
                  <a:lnTo>
                    <a:pt x="258015" y="2787590"/>
                  </a:lnTo>
                  <a:lnTo>
                    <a:pt x="224445" y="2657030"/>
                  </a:lnTo>
                  <a:cubicBezTo>
                    <a:pt x="195672" y="2516419"/>
                    <a:pt x="180561" y="2370831"/>
                    <a:pt x="180561" y="2221714"/>
                  </a:cubicBezTo>
                  <a:cubicBezTo>
                    <a:pt x="180561" y="1028779"/>
                    <a:pt x="1147626" y="61714"/>
                    <a:pt x="2340561" y="61714"/>
                  </a:cubicBezTo>
                  <a:cubicBezTo>
                    <a:pt x="2508318" y="61714"/>
                    <a:pt x="2671608" y="80838"/>
                    <a:pt x="2828370" y="117025"/>
                  </a:cubicBezTo>
                  <a:lnTo>
                    <a:pt x="2891183" y="134017"/>
                  </a:lnTo>
                  <a:lnTo>
                    <a:pt x="2983165" y="107897"/>
                  </a:lnTo>
                  <a:cubicBezTo>
                    <a:pt x="3256928" y="37461"/>
                    <a:pt x="3543927" y="0"/>
                    <a:pt x="3839675" y="0"/>
                  </a:cubicBezTo>
                  <a:close/>
                </a:path>
              </a:pathLst>
            </a:custGeom>
            <a:solidFill>
              <a:schemeClr val="bg2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73CF8FD-0917-4279-B6E7-120EE392F7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1094400"/>
              <a:ext cx="5760000" cy="5760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3A3FA15-CF3D-4F2B-BB5C-18E5DB3057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0561" y="61714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F776AED5-83E6-4A3D-B609-7CCABAD440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2475" y="0"/>
              <a:ext cx="6854400" cy="6854400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0FE2D35-12A8-0542-82CB-A0FCB462F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833015"/>
            <a:ext cx="5958000" cy="5202026"/>
          </a:xfrm>
        </p:spPr>
        <p:txBody>
          <a:bodyPr anchor="ctr">
            <a:normAutofit/>
          </a:bodyPr>
          <a:lstStyle/>
          <a:p>
            <a:pPr algn="ctr"/>
            <a:r>
              <a:rPr lang="en-US" sz="680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968D60-98E1-994C-98A2-F87D00DE86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04062" y="540347"/>
            <a:ext cx="4537075" cy="5760000"/>
          </a:xfrm>
        </p:spPr>
        <p:txBody>
          <a:bodyPr anchor="ctr">
            <a:normAutofit/>
          </a:bodyPr>
          <a:lstStyle/>
          <a:p>
            <a:r>
              <a:rPr lang="en-US" dirty="0"/>
              <a:t>Total external debt has a correlation with Gross National Income</a:t>
            </a:r>
          </a:p>
          <a:p>
            <a:endParaRPr lang="en-US" dirty="0"/>
          </a:p>
          <a:p>
            <a:r>
              <a:rPr lang="en-US" b="1" u="sng" dirty="0"/>
              <a:t>Data set 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https://data.worldbank.org/</a:t>
            </a:r>
            <a:endParaRPr lang="en-US" dirty="0"/>
          </a:p>
          <a:p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368619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CC9C1-C3C6-8B49-ACA1-2F2C7F67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OUTPUT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E44D7-CCA0-FE43-97BC-0B89AD64EF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a country’s total external debt we can make reasonable guess to their GNI and vice versa. (LINEAR)</a:t>
            </a:r>
          </a:p>
        </p:txBody>
      </p:sp>
    </p:spTree>
    <p:extLst>
      <p:ext uri="{BB962C8B-B14F-4D97-AF65-F5344CB8AC3E}">
        <p14:creationId xmlns:p14="http://schemas.microsoft.com/office/powerpoint/2010/main" val="2658947208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21193</TotalTime>
  <Words>345</Words>
  <Application>Microsoft Macintosh PowerPoint</Application>
  <PresentationFormat>Widescreen</PresentationFormat>
  <Paragraphs>62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Avenir Next LT Pro</vt:lpstr>
      <vt:lpstr>Bell MT</vt:lpstr>
      <vt:lpstr>GlowVTI</vt:lpstr>
      <vt:lpstr> FINAL PROJECT cs 2704 </vt:lpstr>
      <vt:lpstr>PowerPoint Presentation</vt:lpstr>
      <vt:lpstr>PowerPoint Presentation</vt:lpstr>
      <vt:lpstr>WHAT IS GNI?</vt:lpstr>
      <vt:lpstr>Total Ext. Debt Stocks</vt:lpstr>
      <vt:lpstr>GNI VS EXTERNAL DEBT</vt:lpstr>
      <vt:lpstr>PowerPoint Presentation</vt:lpstr>
      <vt:lpstr>HYPOTHESIS</vt:lpstr>
      <vt:lpstr>EXPECTED OUTPUT</vt:lpstr>
      <vt:lpstr>SCATTER PLOT</vt:lpstr>
      <vt:lpstr>Revised Hypothesis</vt:lpstr>
      <vt:lpstr>Log-log scatterplot</vt:lpstr>
      <vt:lpstr>Linear Regression</vt:lpstr>
      <vt:lpstr>Evidence of corelation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Mico</dc:creator>
  <cp:lastModifiedBy>Mike Mico</cp:lastModifiedBy>
  <cp:revision>3</cp:revision>
  <dcterms:created xsi:type="dcterms:W3CDTF">2022-04-02T00:47:51Z</dcterms:created>
  <dcterms:modified xsi:type="dcterms:W3CDTF">2022-04-21T02:10:55Z</dcterms:modified>
</cp:coreProperties>
</file>

<file path=docProps/thumbnail.jpeg>
</file>